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alant"/>
      <p:bold r:id="rId13"/>
    </p:embeddedFont>
    <p:embeddedFont>
      <p:font typeface="Inter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alant-bold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Inter-bold.fntdata"/><Relationship Id="rId14" Type="http://schemas.openxmlformats.org/officeDocument/2006/relationships/font" Target="fonts/Inter-regular.fntdata"/><Relationship Id="rId17" Type="http://schemas.openxmlformats.org/officeDocument/2006/relationships/font" Target="fonts/Inter-boldItalic.fntdata"/><Relationship Id="rId16" Type="http://schemas.openxmlformats.org/officeDocument/2006/relationships/font" Target="fonts/Inter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26f2cb24e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g326f2cb24e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26f2cb24e0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g326f2cb24e0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27610399d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327610399db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27610399db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327610399db_0_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27610399db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327610399db_0_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27610399db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327610399db_0_1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27610399db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g327610399db_0_1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3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55" name="Google Shape;55;p13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56" name="Google Shape;56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57" name="Google Shape;57;p13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8" name="Google Shape;58;p13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59" name="Google Shape;59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60" name="Google Shape;60;p13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" name="Google Shape;61;p13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62" name="Google Shape;62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63" name="Google Shape;63;p13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64" name="Google Shape;64;p13"/>
          <p:cNvSpPr txBox="1"/>
          <p:nvPr/>
        </p:nvSpPr>
        <p:spPr>
          <a:xfrm>
            <a:off x="2104007" y="1371164"/>
            <a:ext cx="7040100" cy="21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HOLOCAUST</a:t>
            </a:r>
            <a:endParaRPr sz="700"/>
          </a:p>
        </p:txBody>
      </p:sp>
      <p:sp>
        <p:nvSpPr>
          <p:cNvPr id="65" name="Google Shape;65;p13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6" name="Google Shape;66;p13"/>
          <p:cNvSpPr txBox="1"/>
          <p:nvPr/>
        </p:nvSpPr>
        <p:spPr>
          <a:xfrm>
            <a:off x="2316976" y="3458604"/>
            <a:ext cx="63126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9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8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" sz="29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World at War</a:t>
            </a:r>
            <a:endParaRPr sz="700"/>
          </a:p>
        </p:txBody>
      </p:sp>
      <p:sp>
        <p:nvSpPr>
          <p:cNvPr id="67" name="Google Shape;67;p13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8" name="Google Shape;68;p13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69" name="Google Shape;69;p13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" name="Google Shape;70;p13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/>
        </p:nvSpPr>
        <p:spPr>
          <a:xfrm>
            <a:off x="895670" y="1981390"/>
            <a:ext cx="73527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2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and why did Nazi Germany strip victims of their humanity?</a:t>
            </a:r>
            <a:endParaRPr i="1" sz="2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" name="Google Shape;76;p14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7" name="Google Shape;77;p14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78" name="Google Shape;78;p1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79" name="Google Shape;79;p1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80" name="Google Shape;80;p1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1" name="Google Shape;81;p14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82" name="Google Shape;82;p1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3" name="Google Shape;83;p1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84" name="Google Shape;84;p14"/>
          <p:cNvSpPr txBox="1"/>
          <p:nvPr/>
        </p:nvSpPr>
        <p:spPr>
          <a:xfrm>
            <a:off x="1276990" y="971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 sz="700"/>
          </a:p>
        </p:txBody>
      </p:sp>
      <p:grpSp>
        <p:nvGrpSpPr>
          <p:cNvPr id="85" name="Google Shape;85;p14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86" name="Google Shape;86;p1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87" name="Google Shape;87;p1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" name="Google Shape;88;p1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9" name="Google Shape;89;p14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90" name="Google Shape;90;p14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/>
        </p:nvSpPr>
        <p:spPr>
          <a:xfrm>
            <a:off x="134725" y="1012025"/>
            <a:ext cx="3948000" cy="35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400"/>
              <a:buFont typeface="Inter"/>
              <a:buChar char="●"/>
            </a:pPr>
            <a:r>
              <a:rPr lang="en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During the Nazi Regime, 1933-1945</a:t>
            </a:r>
            <a:endParaRPr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400"/>
              <a:buFont typeface="Inter"/>
              <a:buChar char="●"/>
            </a:pPr>
            <a:r>
              <a:rPr lang="en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Systematic, state-sponsored murder of 6 million European Jews and millions of other “inferior” peoples (based on Nazi ideologies)</a:t>
            </a:r>
            <a:endParaRPr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"/>
              <a:buChar char="○"/>
            </a:pPr>
            <a:r>
              <a:rPr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Black people in Germany; civilians (non-Jewish) accused of disobedience, resistance, or partisan activity; gay men, bisexual men, and other men accused of homosexuality in Germany; Jehovah’s Witnesses; people with disabilities; Poles; political opponents and dissenters in Germany; Roma and other people derogatorily labeled as “Gypsies”; social outsiders in Germany derogatorily labeled as “asocials” or “professional criminals”; and Soviet Prisoners of War. 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400"/>
              <a:buFont typeface="Inter"/>
              <a:buChar char="●"/>
            </a:pPr>
            <a:r>
              <a:rPr lang="en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Sometimes also referred to as the “Shoah” (Hebrew word for “catastrophe”) </a:t>
            </a:r>
            <a:endParaRPr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" name="Google Shape;96;p15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7" name="Google Shape;97;p15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98" name="Google Shape;98;p1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99" name="Google Shape;99;p1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00" name="Google Shape;100;p1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1" name="Google Shape;101;p15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02" name="Google Shape;102;p1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3" name="Google Shape;103;p1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04" name="Google Shape;104;p15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05" name="Google Shape;105;p1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06" name="Google Shape;106;p1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" name="Google Shape;107;p1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8" name="Google Shape;108;p15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09" name="Google Shape;109;p15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" name="Google Shape;110;p15"/>
          <p:cNvSpPr txBox="1"/>
          <p:nvPr/>
        </p:nvSpPr>
        <p:spPr>
          <a:xfrm>
            <a:off x="1276990" y="2857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HOLOCAUST</a:t>
            </a:r>
            <a:endParaRPr sz="700"/>
          </a:p>
        </p:txBody>
      </p:sp>
      <p:pic>
        <p:nvPicPr>
          <p:cNvPr id="111" name="Google Shape;11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9826" y="1012022"/>
            <a:ext cx="2567226" cy="344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5"/>
          <p:cNvSpPr txBox="1"/>
          <p:nvPr/>
        </p:nvSpPr>
        <p:spPr>
          <a:xfrm>
            <a:off x="6996275" y="1012025"/>
            <a:ext cx="1841700" cy="3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author, “Chart of Prisoner Markings,” 1936. CC BY-SA 3.0.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Note: Beginning in 1937–1938, the SS created a system of marking prisoners in concentration camps. Sewn onto uniforms, the color-coded badges identified the reason for an individual’s incarceration, with some variation among camps.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6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8" name="Google Shape;118;p16"/>
          <p:cNvSpPr txBox="1"/>
          <p:nvPr/>
        </p:nvSpPr>
        <p:spPr>
          <a:xfrm>
            <a:off x="224200" y="1060625"/>
            <a:ext cx="4985400" cy="3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Discrimination with anti-Semitic laws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○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Ex: Nuremberg Laws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Public identification &amp; exclusion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○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Propaganda, boycotts of Jewish-owned businesses, obligatory Jewish Star of David displayed on clothing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Organized Violence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○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Kristallnacht (“Night of the Broken Glass”)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■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November 9, 1938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■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Waves of violent anti-Jewish pogroms across Germany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■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Synagogues</a:t>
            </a: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destroyed and thousands of Jewish-owned businesses looted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■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Turning point for the Jewish population- saw they would not get help in Germany 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19" name="Google Shape;119;p1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20" name="Google Shape;120;p1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21" name="Google Shape;121;p1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22" name="Google Shape;122;p1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3" name="Google Shape;123;p1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24" name="Google Shape;124;p1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" name="Google Shape;125;p1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26" name="Google Shape;126;p1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27" name="Google Shape;127;p1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28" name="Google Shape;128;p1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" name="Google Shape;129;p1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0" name="Google Shape;130;p1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31" name="Google Shape;131;p16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2" name="Google Shape;132;p16"/>
          <p:cNvSpPr txBox="1"/>
          <p:nvPr/>
        </p:nvSpPr>
        <p:spPr>
          <a:xfrm>
            <a:off x="1276940" y="217925"/>
            <a:ext cx="6590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PERSECUTION OF JEWISH PEOPLE</a:t>
            </a:r>
            <a:endParaRPr sz="100"/>
          </a:p>
        </p:txBody>
      </p:sp>
      <p:pic>
        <p:nvPicPr>
          <p:cNvPr id="133" name="Google Shape;13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61998" y="908224"/>
            <a:ext cx="3479800" cy="2442834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6"/>
          <p:cNvSpPr txBox="1"/>
          <p:nvPr/>
        </p:nvSpPr>
        <p:spPr>
          <a:xfrm>
            <a:off x="5355200" y="3377375"/>
            <a:ext cx="34926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Center for Jewish History, “</a:t>
            </a:r>
            <a:r>
              <a:rPr b="1"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Interior view of the destroyed Fasanenstrasse Synagogue, Berlin, burned on Kristallnacht; November Pogroms,” circa 1938.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7"/>
          <p:cNvSpPr txBox="1"/>
          <p:nvPr/>
        </p:nvSpPr>
        <p:spPr>
          <a:xfrm>
            <a:off x="210925" y="984425"/>
            <a:ext cx="52092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Theft 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○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Nazis and their collaborators benefited financially from stealing Jewish property and valuables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Physical Displacement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○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Forced movement of the Jewish population into ghettos as well as other deportations and resettlements 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Internment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○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Jews were kept in overcrowded camps and ghettos where many perished from terrible conditions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0" name="Google Shape;140;p17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" name="Google Shape;141;p1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42" name="Google Shape;142;p1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43" name="Google Shape;143;p1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44" name="Google Shape;144;p1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5" name="Google Shape;145;p1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46" name="Google Shape;146;p1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7" name="Google Shape;147;p1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48" name="Google Shape;148;p1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49" name="Google Shape;149;p1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50" name="Google Shape;150;p1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" name="Google Shape;151;p1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2" name="Google Shape;152;p1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53" name="Google Shape;153;p17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4" name="Google Shape;154;p17"/>
          <p:cNvSpPr txBox="1"/>
          <p:nvPr/>
        </p:nvSpPr>
        <p:spPr>
          <a:xfrm>
            <a:off x="1276940" y="217925"/>
            <a:ext cx="6590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" sz="29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PERSECUTION OF JEWISH PEOPLE</a:t>
            </a:r>
            <a:endParaRPr sz="100"/>
          </a:p>
        </p:txBody>
      </p:sp>
      <p:sp>
        <p:nvSpPr>
          <p:cNvPr id="155" name="Google Shape;155;p17"/>
          <p:cNvSpPr txBox="1"/>
          <p:nvPr/>
        </p:nvSpPr>
        <p:spPr>
          <a:xfrm>
            <a:off x="5481775" y="3237600"/>
            <a:ext cx="3232200" cy="3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photographer, “Relocation of Jews (with their bare essentials) into newly established ghetto in Grodno in occupied Poland, now Belarus,” circa November 1941.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56" name="Google Shape;15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81763" y="1037306"/>
            <a:ext cx="3232166" cy="20446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8"/>
          <p:cNvSpPr txBox="1"/>
          <p:nvPr/>
        </p:nvSpPr>
        <p:spPr>
          <a:xfrm>
            <a:off x="210925" y="1164425"/>
            <a:ext cx="4495500" cy="3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Deliberate mass murder of the European Jewish population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Last stage of the Holocaust (1941-1945)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Mass shootings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Murder of entire villages of Jews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Forced them to dig own mass graves before shootings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Killing Centers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“Death Camps” (such as Auschwitz)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Many sent to gas chambers upon arrival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" name="Google Shape;162;p18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3" name="Google Shape;163;p1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64" name="Google Shape;164;p1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65" name="Google Shape;165;p1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66" name="Google Shape;166;p1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7" name="Google Shape;167;p1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68" name="Google Shape;168;p1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9" name="Google Shape;169;p1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70" name="Google Shape;170;p1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71" name="Google Shape;171;p1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72" name="Google Shape;172;p1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" name="Google Shape;173;p1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4" name="Google Shape;174;p1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75" name="Google Shape;175;p18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6" name="Google Shape;176;p18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FINAL SOLUTION</a:t>
            </a:r>
            <a:endParaRPr sz="700"/>
          </a:p>
        </p:txBody>
      </p:sp>
      <p:sp>
        <p:nvSpPr>
          <p:cNvPr id="177" name="Google Shape;177;p18"/>
          <p:cNvSpPr txBox="1"/>
          <p:nvPr/>
        </p:nvSpPr>
        <p:spPr>
          <a:xfrm>
            <a:off x="5198125" y="3798500"/>
            <a:ext cx="3563100" cy="3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chemeClr val="dk1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Pfc. W. Chichersky, “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Bones of female victims in the crematorium in a camp in Weimar, Germany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,” April 14, 1945.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78" name="Google Shape;17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8125" y="1012523"/>
            <a:ext cx="3562968" cy="2736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9"/>
          <p:cNvSpPr/>
          <p:nvPr/>
        </p:nvSpPr>
        <p:spPr>
          <a:xfrm>
            <a:off x="-1310350" y="-40072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4" name="Google Shape;184;p19"/>
          <p:cNvSpPr txBox="1"/>
          <p:nvPr/>
        </p:nvSpPr>
        <p:spPr>
          <a:xfrm>
            <a:off x="1202228" y="366550"/>
            <a:ext cx="659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HOLOCAUST WEBQUEST</a:t>
            </a:r>
            <a:endParaRPr sz="3700"/>
          </a:p>
        </p:txBody>
      </p:sp>
      <p:sp>
        <p:nvSpPr>
          <p:cNvPr id="185" name="Google Shape;185;p19"/>
          <p:cNvSpPr txBox="1"/>
          <p:nvPr/>
        </p:nvSpPr>
        <p:spPr>
          <a:xfrm>
            <a:off x="604837" y="1600388"/>
            <a:ext cx="5256000" cy="22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b="1" lang="en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Directions:</a:t>
            </a:r>
            <a:r>
              <a:rPr lang="en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With a partner, work through the Holocaust Webquest assignment.</a:t>
            </a:r>
            <a:endParaRPr sz="2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SzPts val="600"/>
              <a:buNone/>
            </a:pPr>
            <a:r>
              <a:t/>
            </a:r>
            <a:endParaRPr sz="2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500"/>
              </a:spcAft>
              <a:buSzPts val="600"/>
              <a:buNone/>
            </a:pPr>
            <a:r>
              <a:rPr lang="en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Discuss your findings as you go, but fill out your own individual worksheet.</a:t>
            </a:r>
            <a:endParaRPr sz="2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86" name="Google Shape;186;p1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87" name="Google Shape;187;p1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8" name="Google Shape;188;p1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9" name="Google Shape;189;p1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0" name="Google Shape;190;p1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91" name="Google Shape;191;p1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2" name="Google Shape;192;p1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93" name="Google Shape;193;p1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94" name="Google Shape;194;p1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5" name="Google Shape;195;p1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" name="Google Shape;196;p1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7" name="Google Shape;197;p1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 sz="700"/>
            </a:p>
          </p:txBody>
        </p:sp>
      </p:grpSp>
      <p:sp>
        <p:nvSpPr>
          <p:cNvPr id="198" name="Google Shape;198;p19"/>
          <p:cNvSpPr/>
          <p:nvPr/>
        </p:nvSpPr>
        <p:spPr>
          <a:xfrm>
            <a:off x="6800850" y="3071030"/>
            <a:ext cx="3657600" cy="1238891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99" name="Google Shape;199;p19"/>
          <p:cNvPicPr preferRelativeResize="0"/>
          <p:nvPr/>
        </p:nvPicPr>
        <p:blipFill rotWithShape="1">
          <a:blip r:embed="rId4">
            <a:alphaModFix/>
          </a:blip>
          <a:srcRect b="0" l="24293" r="24390" t="0"/>
          <a:stretch/>
        </p:blipFill>
        <p:spPr>
          <a:xfrm>
            <a:off x="6040600" y="1118725"/>
            <a:ext cx="2598451" cy="33749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